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614" autoAdjust="0"/>
  </p:normalViewPr>
  <p:slideViewPr>
    <p:cSldViewPr>
      <p:cViewPr varScale="1">
        <p:scale>
          <a:sx n="86" d="100"/>
          <a:sy n="86" d="100"/>
        </p:scale>
        <p:origin x="-3822" y="-6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title>
      <c:tx>
        <c:rich>
          <a:bodyPr/>
          <a:lstStyle/>
          <a:p>
            <a:pPr>
              <a:defRPr/>
            </a:pPr>
            <a:r>
              <a:rPr lang="ru-RU" sz="1200" dirty="0">
                <a:latin typeface="Sylfaen" pitchFamily="18" charset="0"/>
              </a:rPr>
              <a:t>ДИНАМИКА ЗАТРАТ НА ОХРАНУ ОКРУЖАЮЩЕЙ СРЕДЫ, </a:t>
            </a:r>
            <a:endParaRPr lang="ru-RU" sz="1200" dirty="0" smtClean="0">
              <a:latin typeface="Sylfaen" pitchFamily="18" charset="0"/>
            </a:endParaRPr>
          </a:p>
          <a:p>
            <a:pPr>
              <a:defRPr/>
            </a:pPr>
            <a:r>
              <a:rPr lang="ru-RU" sz="1200" dirty="0" smtClean="0">
                <a:latin typeface="Sylfaen" pitchFamily="18" charset="0"/>
              </a:rPr>
              <a:t>млн. </a:t>
            </a:r>
            <a:r>
              <a:rPr lang="ru-RU" sz="1200" dirty="0">
                <a:latin typeface="Sylfaen" pitchFamily="18" charset="0"/>
              </a:rPr>
              <a:t>рублей</a:t>
            </a:r>
          </a:p>
        </c:rich>
      </c:tx>
      <c:layout>
        <c:manualLayout>
          <c:xMode val="edge"/>
          <c:yMode val="edge"/>
          <c:x val="0.1180229613737005"/>
          <c:y val="5.3157982446394872E-2"/>
        </c:manualLayout>
      </c:layout>
    </c:title>
    <c:view3D>
      <c:rAngAx val="1"/>
    </c:view3D>
    <c:floor>
      <c:spPr>
        <a:noFill/>
        <a:ln w="9525">
          <a:noFill/>
        </a:ln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ЗАТРАТ НА ОХРАНУ ОКРУЖАЮЩЕЙ СРЕДЫ, млн. рублей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2700000" scaled="1"/>
              <a:tileRect/>
            </a:gradFill>
            <a:effectLst>
              <a:innerShdw blurRad="63500" dist="50800" dir="108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/>
          </c:spP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2141</c:v>
                </c:pt>
                <c:pt idx="1">
                  <c:v>1953</c:v>
                </c:pt>
                <c:pt idx="2">
                  <c:v>2140</c:v>
                </c:pt>
                <c:pt idx="3">
                  <c:v>2909</c:v>
                </c:pt>
                <c:pt idx="4">
                  <c:v>2712</c:v>
                </c:pt>
                <c:pt idx="5">
                  <c:v>2821</c:v>
                </c:pt>
                <c:pt idx="6">
                  <c:v>2694</c:v>
                </c:pt>
                <c:pt idx="7">
                  <c:v>3741</c:v>
                </c:pt>
              </c:numCache>
            </c:numRef>
          </c:val>
        </c:ser>
        <c:dLbls>
          <c:showVal val="1"/>
        </c:dLbls>
        <c:shape val="cylinder"/>
        <c:axId val="35812096"/>
        <c:axId val="35813248"/>
        <c:axId val="0"/>
      </c:bar3DChart>
      <c:catAx>
        <c:axId val="358120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5813248"/>
        <c:crosses val="autoZero"/>
        <c:auto val="1"/>
        <c:lblAlgn val="ctr"/>
        <c:lblOffset val="100"/>
      </c:catAx>
      <c:valAx>
        <c:axId val="35813248"/>
        <c:scaling>
          <c:orientation val="minMax"/>
          <c:max val="4000"/>
          <c:min val="0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5812096"/>
        <c:crosses val="autoZero"/>
        <c:crossBetween val="between"/>
        <c:majorUnit val="500"/>
        <c:minorUnit val="500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chart" Target="../charts/chart1.xml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4170" y="323528"/>
            <a:ext cx="4706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latin typeface="Sylfaen" pitchFamily="18" charset="0"/>
              </a:rPr>
              <a:t>ЗАТРАТЫ НА ОХРАНУ ОКРУЖАЮЩЕЙ СРЕДЫ В</a:t>
            </a:r>
          </a:p>
          <a:p>
            <a:r>
              <a:rPr lang="ru-RU" sz="1400" b="1" dirty="0" smtClean="0">
                <a:latin typeface="Sylfaen" pitchFamily="18" charset="0"/>
              </a:rPr>
              <a:t>         УДМУРТСКОЙ РЕСПУБЛИКЕ ЗА 2019 ГОД</a:t>
            </a:r>
            <a:endParaRPr lang="ru-RU" sz="1400" b="1" dirty="0">
              <a:latin typeface="Sylfae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76672" y="899592"/>
          <a:ext cx="59046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401183" y="4283968"/>
            <a:ext cx="6124160" cy="4700952"/>
            <a:chOff x="401182" y="4348084"/>
            <a:chExt cx="6124160" cy="470095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01182" y="4348084"/>
              <a:ext cx="1213022" cy="763200"/>
            </a:xfrm>
            <a:prstGeom prst="roundRect">
              <a:avLst/>
            </a:prstGeom>
            <a:blipFill>
              <a:blip r:embed="rId4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401182" y="5121732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  <a:cs typeface="Times New Roman" pitchFamily="18" charset="0"/>
                </a:rPr>
                <a:t>Обрабатывающие производства – 56,9%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015386" y="4348084"/>
              <a:ext cx="1213022" cy="763200"/>
            </a:xfrm>
            <a:prstGeom prst="roundRect">
              <a:avLst/>
            </a:prstGeom>
            <a:blipFill>
              <a:blip r:embed="rId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2015386" y="5121732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6" cstate="print"/>
              <a:stretch>
                <a:fillRect/>
              </a:stretch>
            </a:blipFill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Строительство – 0,3%</a:t>
              </a:r>
            </a:p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kern="1200" dirty="0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629590" y="4348084"/>
              <a:ext cx="1213022" cy="763200"/>
            </a:xfrm>
            <a:prstGeom prst="roundRect">
              <a:avLst/>
            </a:prstGeom>
            <a:blipFill>
              <a:blip r:embed="rId7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3629590" y="5121732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6" cstate="print"/>
              <a:stretch>
                <a:fillRect/>
              </a:stretch>
            </a:blipFill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Добыча полезных ископаемых – 14,1%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5243794" y="4348084"/>
              <a:ext cx="1213022" cy="763200"/>
            </a:xfrm>
            <a:prstGeom prst="roundRect">
              <a:avLst/>
            </a:prstGeom>
            <a:blipFill>
              <a:blip r:embed="rId8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5243793" y="5121732"/>
              <a:ext cx="1281549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smtClean="0">
                  <a:solidFill>
                    <a:schemeClr val="accent6">
                      <a:lumMod val="50000"/>
                    </a:schemeClr>
                  </a:solidFill>
                </a:rPr>
                <a:t>Деятельность профессиональная, научная и техническая – 0,4%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401182" y="5716237"/>
              <a:ext cx="1213022" cy="763200"/>
            </a:xfrm>
            <a:prstGeom prst="roundRect">
              <a:avLst/>
            </a:prstGeom>
            <a:blipFill>
              <a:blip r:embed="rId9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олилиния 17"/>
            <p:cNvSpPr/>
            <p:nvPr/>
          </p:nvSpPr>
          <p:spPr>
            <a:xfrm>
              <a:off x="401182" y="6528838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75000"/>
                    </a:schemeClr>
                  </a:solidFill>
                </a:rPr>
                <a:t>Сельское, лесное хозяйство, охота, рыболовство и рыбоводство – 2,7%</a:t>
              </a:r>
              <a:endParaRPr lang="ru-RU" sz="1000" b="1" kern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016000" y="5755716"/>
              <a:ext cx="1213022" cy="763200"/>
            </a:xfrm>
            <a:prstGeom prst="roundRect">
              <a:avLst>
                <a:gd name="adj" fmla="val 23592"/>
              </a:avLst>
            </a:prstGeom>
            <a:blipFill>
              <a:blip r:embed="rId10" cstate="print"/>
              <a:stretch>
                <a:fillRect/>
              </a:stretch>
            </a:blipFill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2015386" y="6528838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75000"/>
                    </a:schemeClr>
                  </a:solidFill>
                </a:rPr>
                <a:t>Транспортировка и хранение – 2,5%</a:t>
              </a:r>
              <a:endParaRPr lang="ru-RU" sz="1000" b="1" kern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629590" y="5757182"/>
              <a:ext cx="1213022" cy="763200"/>
            </a:xfrm>
            <a:prstGeom prst="round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олилиния 21"/>
            <p:cNvSpPr/>
            <p:nvPr/>
          </p:nvSpPr>
          <p:spPr>
            <a:xfrm>
              <a:off x="3629590" y="6528838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75000"/>
                    </a:schemeClr>
                  </a:solidFill>
                </a:rPr>
                <a:t>Прочие виды экономической деятельности – 1,6%</a:t>
              </a:r>
              <a:endParaRPr lang="ru-RU" sz="1000" b="1" kern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243794" y="5757182"/>
              <a:ext cx="1213022" cy="763200"/>
            </a:xfrm>
            <a:prstGeom prst="round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олилиния 23"/>
            <p:cNvSpPr/>
            <p:nvPr/>
          </p:nvSpPr>
          <p:spPr>
            <a:xfrm>
              <a:off x="5243794" y="6528838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75000"/>
                    </a:schemeClr>
                  </a:solidFill>
                </a:rPr>
                <a:t>Деятельность по операциям с недвижимым имуществом – 0,5%</a:t>
              </a:r>
              <a:endParaRPr lang="ru-RU" sz="1000" b="1" kern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980727" y="7300412"/>
              <a:ext cx="1213022" cy="763200"/>
            </a:xfrm>
            <a:prstGeom prst="round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Полилиния 25"/>
            <p:cNvSpPr/>
            <p:nvPr/>
          </p:nvSpPr>
          <p:spPr>
            <a:xfrm>
              <a:off x="980727" y="8164508"/>
              <a:ext cx="1213022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Торговля оптовая и розничная; ремонт автотранспортных средств и мотоциклов – 2,3%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822488" y="7300412"/>
              <a:ext cx="1213022" cy="763200"/>
            </a:xfrm>
            <a:prstGeom prst="roundRect">
              <a:avLst/>
            </a:prstGeom>
            <a:blipFill dpi="0" rotWithShape="1">
              <a:blip r:embed="rId14" cstate="print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олилиния 27"/>
            <p:cNvSpPr/>
            <p:nvPr/>
          </p:nvSpPr>
          <p:spPr>
            <a:xfrm>
              <a:off x="2708919" y="8164508"/>
              <a:ext cx="1440160" cy="450031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Водоснабжение; водоотведение, организация сбора и утилизации отходов, деятельность по ликвидации загрязнений – 14,7%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653135" y="7300412"/>
              <a:ext cx="1213022" cy="763200"/>
            </a:xfrm>
            <a:prstGeom prst="round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Полилиния 29"/>
            <p:cNvSpPr/>
            <p:nvPr/>
          </p:nvSpPr>
          <p:spPr>
            <a:xfrm>
              <a:off x="4581127" y="8164508"/>
              <a:ext cx="1360367" cy="884528"/>
            </a:xfrm>
            <a:custGeom>
              <a:avLst/>
              <a:gdLst>
                <a:gd name="connsiteX0" fmla="*/ 0 w 1213022"/>
                <a:gd name="connsiteY0" fmla="*/ 0 h 450031"/>
                <a:gd name="connsiteX1" fmla="*/ 1213022 w 1213022"/>
                <a:gd name="connsiteY1" fmla="*/ 0 h 450031"/>
                <a:gd name="connsiteX2" fmla="*/ 1213022 w 1213022"/>
                <a:gd name="connsiteY2" fmla="*/ 450031 h 450031"/>
                <a:gd name="connsiteX3" fmla="*/ 0 w 1213022"/>
                <a:gd name="connsiteY3" fmla="*/ 450031 h 450031"/>
                <a:gd name="connsiteX4" fmla="*/ 0 w 1213022"/>
                <a:gd name="connsiteY4" fmla="*/ 0 h 450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3022" h="450031">
                  <a:moveTo>
                    <a:pt x="0" y="0"/>
                  </a:moveTo>
                  <a:lnTo>
                    <a:pt x="1213022" y="0"/>
                  </a:lnTo>
                  <a:lnTo>
                    <a:pt x="1213022" y="450031"/>
                  </a:lnTo>
                  <a:lnTo>
                    <a:pt x="0" y="4500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71120" rIns="71120" bIns="0" numCol="1" spcCol="1270" anchor="t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 smtClean="0">
                  <a:solidFill>
                    <a:schemeClr val="accent6">
                      <a:lumMod val="50000"/>
                    </a:schemeClr>
                  </a:solidFill>
                </a:rPr>
                <a:t>Обеспечение электроэнергией, газом и паром кондиционирование воздуха – 4,0%</a:t>
              </a:r>
              <a:endParaRPr lang="ru-RU" sz="1000" b="1" kern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40768" y="3707904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Sylfaen" pitchFamily="18" charset="0"/>
              </a:rPr>
              <a:t>ТЕКУЩИЕ ЗАТРАТЫ НА ОХРАНУ ОКРУЖАЮЩЕЙ СРЕДЫ ПО ВИДАМ ЭКОНОМИЧЕСКОЙ ДЕЯТЕЛЬНОСТИ, В % К ИТОГУ</a:t>
            </a:r>
            <a:endParaRPr lang="ru-RU" sz="1200" b="1" dirty="0">
              <a:latin typeface="Sylfae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137</Words>
  <Application>Microsoft Office PowerPoint</Application>
  <PresentationFormat>Экран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p18_kreslovaIV</cp:lastModifiedBy>
  <cp:revision>27</cp:revision>
  <dcterms:modified xsi:type="dcterms:W3CDTF">2020-05-19T05:07:35Z</dcterms:modified>
</cp:coreProperties>
</file>